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49.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50.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51.xml" ContentType="application/vnd.openxmlformats-officedocument.presentationml.tags+xml"/>
  <Override PartName="/ppt/notesSlides/notesSlide9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97.xml" ContentType="application/vnd.openxmlformats-officedocument.presentationml.notesSlide+xml"/>
  <Override PartName="/ppt/tags/tag54.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ags/tag55.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41"/>
  </p:notesMasterIdLst>
  <p:sldIdLst>
    <p:sldId id="2076138295" r:id="rId9"/>
    <p:sldId id="2076138301" r:id="rId10"/>
    <p:sldId id="2076138325" r:id="rId11"/>
    <p:sldId id="2076137912" r:id="rId12"/>
    <p:sldId id="2076137391" r:id="rId13"/>
    <p:sldId id="2076138415" r:id="rId14"/>
    <p:sldId id="2076138416" r:id="rId15"/>
    <p:sldId id="2076138417" r:id="rId16"/>
    <p:sldId id="2076138418" r:id="rId17"/>
    <p:sldId id="2076138313" r:id="rId18"/>
    <p:sldId id="2076138466" r:id="rId19"/>
    <p:sldId id="2076138467" r:id="rId20"/>
    <p:sldId id="2076138468" r:id="rId21"/>
    <p:sldId id="2076138419" r:id="rId22"/>
    <p:sldId id="2076138469" r:id="rId23"/>
    <p:sldId id="2076138365" r:id="rId24"/>
    <p:sldId id="2076138420" r:id="rId25"/>
    <p:sldId id="2076138421" r:id="rId26"/>
    <p:sldId id="2076138422" r:id="rId27"/>
    <p:sldId id="2076138423" r:id="rId28"/>
    <p:sldId id="2076138424" r:id="rId29"/>
    <p:sldId id="2076138425" r:id="rId30"/>
    <p:sldId id="2076138324" r:id="rId31"/>
    <p:sldId id="2076138426" r:id="rId32"/>
    <p:sldId id="2076138427" r:id="rId33"/>
    <p:sldId id="2076138428" r:id="rId34"/>
    <p:sldId id="2076138435" r:id="rId35"/>
    <p:sldId id="2076138429" r:id="rId36"/>
    <p:sldId id="2076138430" r:id="rId37"/>
    <p:sldId id="2076138431" r:id="rId38"/>
    <p:sldId id="2076138432" r:id="rId39"/>
    <p:sldId id="2076138433" r:id="rId40"/>
    <p:sldId id="2076138434" r:id="rId41"/>
    <p:sldId id="2076138436" r:id="rId42"/>
    <p:sldId id="2076138437" r:id="rId43"/>
    <p:sldId id="2076138410" r:id="rId44"/>
    <p:sldId id="2076138438" r:id="rId45"/>
    <p:sldId id="2076138439" r:id="rId46"/>
    <p:sldId id="2076138441" r:id="rId47"/>
    <p:sldId id="2076137106" r:id="rId48"/>
    <p:sldId id="2076137401" r:id="rId49"/>
    <p:sldId id="2076138442" r:id="rId50"/>
    <p:sldId id="2076137404" r:id="rId51"/>
    <p:sldId id="2076137406" r:id="rId52"/>
    <p:sldId id="2076137405" r:id="rId53"/>
    <p:sldId id="2076138464" r:id="rId54"/>
    <p:sldId id="2076138465" r:id="rId55"/>
    <p:sldId id="2076138470" r:id="rId56"/>
    <p:sldId id="2076138440" r:id="rId57"/>
    <p:sldId id="2076138461" r:id="rId58"/>
    <p:sldId id="2076138443" r:id="rId59"/>
    <p:sldId id="2076138370" r:id="rId60"/>
    <p:sldId id="2076138444" r:id="rId61"/>
    <p:sldId id="2076138445" r:id="rId62"/>
    <p:sldId id="2076138446" r:id="rId63"/>
    <p:sldId id="2076138447" r:id="rId64"/>
    <p:sldId id="2076138448" r:id="rId65"/>
    <p:sldId id="2076138449" r:id="rId66"/>
    <p:sldId id="2076138450" r:id="rId67"/>
    <p:sldId id="2076138451" r:id="rId68"/>
    <p:sldId id="2076138452" r:id="rId69"/>
    <p:sldId id="2076138453" r:id="rId70"/>
    <p:sldId id="2076138454" r:id="rId71"/>
    <p:sldId id="2076138455" r:id="rId72"/>
    <p:sldId id="2076138456" r:id="rId73"/>
    <p:sldId id="2076138331" r:id="rId74"/>
    <p:sldId id="2076138357" r:id="rId75"/>
    <p:sldId id="2076138332" r:id="rId76"/>
    <p:sldId id="2076138355" r:id="rId77"/>
    <p:sldId id="2076138358" r:id="rId78"/>
    <p:sldId id="2076138356" r:id="rId79"/>
    <p:sldId id="2076138362" r:id="rId80"/>
    <p:sldId id="2076138359" r:id="rId81"/>
    <p:sldId id="2076138363" r:id="rId82"/>
    <p:sldId id="2076138399" r:id="rId83"/>
    <p:sldId id="2076138366" r:id="rId84"/>
    <p:sldId id="2076137553" r:id="rId85"/>
    <p:sldId id="2076138367" r:id="rId86"/>
    <p:sldId id="2076137564" r:id="rId87"/>
    <p:sldId id="283" r:id="rId88"/>
    <p:sldId id="2076138390" r:id="rId89"/>
    <p:sldId id="2076138391" r:id="rId90"/>
    <p:sldId id="286" r:id="rId91"/>
    <p:sldId id="2076138392" r:id="rId92"/>
    <p:sldId id="2076138380" r:id="rId93"/>
    <p:sldId id="2076138381" r:id="rId94"/>
    <p:sldId id="2076138383" r:id="rId95"/>
    <p:sldId id="2076138384" r:id="rId96"/>
    <p:sldId id="2076138364" r:id="rId97"/>
    <p:sldId id="2076138385" r:id="rId98"/>
    <p:sldId id="2076138386" r:id="rId99"/>
    <p:sldId id="2076138387" r:id="rId100"/>
    <p:sldId id="2076138388" r:id="rId101"/>
    <p:sldId id="2076138389" r:id="rId102"/>
    <p:sldId id="2076138382" r:id="rId103"/>
    <p:sldId id="2076138330" r:id="rId104"/>
    <p:sldId id="2076138302" r:id="rId105"/>
    <p:sldId id="1370" r:id="rId106"/>
    <p:sldId id="2076138398" r:id="rId107"/>
    <p:sldId id="2076137554" r:id="rId108"/>
    <p:sldId id="268" r:id="rId109"/>
    <p:sldId id="2076137555" r:id="rId110"/>
    <p:sldId id="2076137556" r:id="rId111"/>
    <p:sldId id="2076138334" r:id="rId112"/>
    <p:sldId id="2076138361" r:id="rId113"/>
    <p:sldId id="2076138372" r:id="rId114"/>
    <p:sldId id="2076138360" r:id="rId115"/>
    <p:sldId id="2076138336" r:id="rId116"/>
    <p:sldId id="2076138396" r:id="rId117"/>
    <p:sldId id="2076138393" r:id="rId118"/>
    <p:sldId id="2076138335" r:id="rId119"/>
    <p:sldId id="2076138395" r:id="rId120"/>
    <p:sldId id="2076138394" r:id="rId121"/>
    <p:sldId id="2076138397" r:id="rId122"/>
    <p:sldId id="2076138400" r:id="rId123"/>
    <p:sldId id="2449" r:id="rId124"/>
    <p:sldId id="2452" r:id="rId125"/>
    <p:sldId id="1387" r:id="rId126"/>
    <p:sldId id="1385" r:id="rId127"/>
    <p:sldId id="2076138305" r:id="rId128"/>
    <p:sldId id="2076138306" r:id="rId129"/>
    <p:sldId id="2076138270" r:id="rId130"/>
    <p:sldId id="2076138208" r:id="rId131"/>
    <p:sldId id="2076138271" r:id="rId132"/>
    <p:sldId id="2076138209" r:id="rId133"/>
    <p:sldId id="2076138236" r:id="rId134"/>
    <p:sldId id="2076138462" r:id="rId135"/>
    <p:sldId id="2076138457" r:id="rId136"/>
    <p:sldId id="2076138458" r:id="rId137"/>
    <p:sldId id="2076138459" r:id="rId138"/>
    <p:sldId id="2076138225" r:id="rId139"/>
    <p:sldId id="2076138226"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 id="2076138325"/>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076138365"/>
            <p14:sldId id="2076138420"/>
            <p14:sldId id="2076138421"/>
            <p14:sldId id="2076138422"/>
            <p14:sldId id="2076138423"/>
            <p14:sldId id="2076138424"/>
            <p14:sldId id="2076138425"/>
            <p14:sldId id="2076138324"/>
            <p14:sldId id="2076138426"/>
            <p14:sldId id="2076138427"/>
            <p14:sldId id="2076138428"/>
          </p14:sldIdLst>
        </p14:section>
        <p14:section name="Retention + Export" id="{3D769306-8C12-4E25-B631-4CA17D8CB334}">
          <p14:sldIdLst>
            <p14:sldId id="2076138435"/>
            <p14:sldId id="2076138429"/>
            <p14:sldId id="2076138430"/>
            <p14:sldId id="2076138431"/>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Activity 3 : Estimating Costs" id="{2C5781A4-A751-4858-BE44-D2BA08442EDC}">
          <p14:sldIdLst>
            <p14:sldId id="2076138440"/>
          </p14:sldIdLst>
        </p14:section>
        <p14:section name="Lab : Log Analytics" id="{E62F8238-2A48-4C43-90E7-6729C2507C8E}">
          <p14:sldIdLst>
            <p14:sldId id="2076138461"/>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Lst>
        </p14:section>
        <p14:section name="Activity 4 : Azure Automation" id="{EF83B90B-F4D2-49ED-ADF4-60BE20888227}">
          <p14:sldIdLst>
            <p14:sldId id="2076138456"/>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 id="2076138330"/>
            <p14:sldId id="2076138302"/>
          </p14:sldIdLst>
        </p14:section>
        <p14:section name="Azure Defender + Azure Sentinel" id="{644D910B-2701-46EA-A983-D764AA7302D4}">
          <p14:sldIdLst>
            <p14:sldId id="1370"/>
            <p14:sldId id="2076138398"/>
            <p14:sldId id="2076137554"/>
            <p14:sldId id="268"/>
            <p14:sldId id="2076137555"/>
            <p14:sldId id="2076137556"/>
            <p14:sldId id="2076138334"/>
            <p14:sldId id="2076138361"/>
            <p14:sldId id="2076138372"/>
            <p14:sldId id="2076138360"/>
            <p14:sldId id="2076138336"/>
            <p14:sldId id="2076138396"/>
            <p14:sldId id="2076138393"/>
            <p14:sldId id="2076138335"/>
            <p14:sldId id="2076138395"/>
            <p14:sldId id="2076138394"/>
            <p14:sldId id="2076138397"/>
            <p14:sldId id="2076138400"/>
            <p14:sldId id="2449"/>
            <p14:sldId id="2452"/>
            <p14:sldId id="1387"/>
            <p14:sldId id="1385"/>
            <p14:sldId id="2076138305"/>
            <p14:sldId id="2076138306"/>
            <p14:sldId id="2076138270"/>
            <p14:sldId id="2076138208"/>
            <p14:sldId id="2076138271"/>
            <p14:sldId id="2076138209"/>
            <p14:sldId id="2076138236"/>
          </p14:sldIdLst>
        </p14:section>
        <p14:section name="Lab : Security Operations Center" id="{F6455D8C-6EFD-4F2F-B8F0-8632C5650DB8}">
          <p14:sldIdLst>
            <p14:sldId id="2076138462"/>
          </p14:sldIdLst>
        </p14:section>
        <p14:section name="Q + A" id="{E399F2C4-3726-4D49-BB4A-D6AB946CB471}">
          <p14:sldIdLst>
            <p14:sldId id="2076138457"/>
            <p14:sldId id="2076138458"/>
            <p14:sldId id="2076138459"/>
          </p14:sldIdLst>
        </p14:section>
        <p14:section name="Closing" id="{50DF64E0-E1C6-40FC-B822-BC1071F206F1}">
          <p14:sldIdLst>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0FF"/>
    <a:srgbClr val="32145A"/>
    <a:srgbClr val="D2D2D2"/>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6/24/2021 7:49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6/24/2021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7:49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7:49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7:49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7:49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7:49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7:49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7:49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8:18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7:49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7:49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7:49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7:49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2878274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June 24,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June 24,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June 24,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June 24,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June 24,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June 24,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June 24,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June 24,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June 24,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June 24,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June 24,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Thursday, June 24,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8.png"/><Relationship Id="rId2" Type="http://schemas.openxmlformats.org/officeDocument/2006/relationships/image" Target="../media/image95.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86.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117.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0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image" Target="../media/image143.png"/><Relationship Id="rId3" Type="http://schemas.openxmlformats.org/officeDocument/2006/relationships/image" Target="../media/image120.png"/><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2.png"/><Relationship Id="rId2" Type="http://schemas.openxmlformats.org/officeDocument/2006/relationships/image" Target="../media/image119.png"/><Relationship Id="rId16" Type="http://schemas.openxmlformats.org/officeDocument/2006/relationships/image" Target="../media/image133.png"/><Relationship Id="rId20" Type="http://schemas.openxmlformats.org/officeDocument/2006/relationships/image" Target="../media/image137.png"/><Relationship Id="rId1" Type="http://schemas.openxmlformats.org/officeDocument/2006/relationships/slideLayout" Target="../slideLayouts/slideLayout86.xml"/><Relationship Id="rId6" Type="http://schemas.openxmlformats.org/officeDocument/2006/relationships/image" Target="../media/image123.png"/><Relationship Id="rId11" Type="http://schemas.openxmlformats.org/officeDocument/2006/relationships/image" Target="../media/image128.png"/><Relationship Id="rId24" Type="http://schemas.openxmlformats.org/officeDocument/2006/relationships/image" Target="../media/image141.png"/><Relationship Id="rId5" Type="http://schemas.openxmlformats.org/officeDocument/2006/relationships/image" Target="../media/image122.png"/><Relationship Id="rId15" Type="http://schemas.openxmlformats.org/officeDocument/2006/relationships/image" Target="../media/image132.png"/><Relationship Id="rId23" Type="http://schemas.openxmlformats.org/officeDocument/2006/relationships/image" Target="../media/image140.png"/><Relationship Id="rId28" Type="http://schemas.openxmlformats.org/officeDocument/2006/relationships/image" Target="../media/image145.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 Id="rId27" Type="http://schemas.openxmlformats.org/officeDocument/2006/relationships/image" Target="../media/image144.png"/></Relationships>
</file>

<file path=ppt/slides/_rels/slide10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18" Type="http://schemas.openxmlformats.org/officeDocument/2006/relationships/image" Target="../media/image162.png"/><Relationship Id="rId3" Type="http://schemas.openxmlformats.org/officeDocument/2006/relationships/image" Target="../media/image147.png"/><Relationship Id="rId21" Type="http://schemas.openxmlformats.org/officeDocument/2006/relationships/image" Target="../media/image165.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png"/><Relationship Id="rId2" Type="http://schemas.openxmlformats.org/officeDocument/2006/relationships/image" Target="../media/image146.png"/><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slideLayout" Target="../slideLayouts/slideLayout86.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59.png"/><Relationship Id="rId23" Type="http://schemas.openxmlformats.org/officeDocument/2006/relationships/image" Target="../media/image167.png"/><Relationship Id="rId10" Type="http://schemas.openxmlformats.org/officeDocument/2006/relationships/image" Target="../media/image154.png"/><Relationship Id="rId19" Type="http://schemas.openxmlformats.org/officeDocument/2006/relationships/image" Target="../media/image163.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 Id="rId22" Type="http://schemas.openxmlformats.org/officeDocument/2006/relationships/image" Target="../media/image16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67.xml"/><Relationship Id="rId5" Type="http://schemas.openxmlformats.org/officeDocument/2006/relationships/image" Target="../media/image179.svg"/><Relationship Id="rId4" Type="http://schemas.openxmlformats.org/officeDocument/2006/relationships/image" Target="../media/image178.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7.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23.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0.xml"/><Relationship Id="rId1" Type="http://schemas.openxmlformats.org/officeDocument/2006/relationships/slideLayout" Target="../slideLayouts/slideLayout36.xml"/><Relationship Id="rId4" Type="http://schemas.openxmlformats.org/officeDocument/2006/relationships/image" Target="../media/image181.png"/></Relationships>
</file>

<file path=ppt/slides/_rels/slide125.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101.xml"/><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8" Type="http://schemas.openxmlformats.org/officeDocument/2006/relationships/image" Target="../media/image189.svg"/><Relationship Id="rId13" Type="http://schemas.openxmlformats.org/officeDocument/2006/relationships/image" Target="../media/image194.png"/><Relationship Id="rId3" Type="http://schemas.openxmlformats.org/officeDocument/2006/relationships/image" Target="../media/image184.png"/><Relationship Id="rId7" Type="http://schemas.openxmlformats.org/officeDocument/2006/relationships/image" Target="../media/image188.png"/><Relationship Id="rId12" Type="http://schemas.openxmlformats.org/officeDocument/2006/relationships/image" Target="../media/image193.svg"/><Relationship Id="rId2" Type="http://schemas.openxmlformats.org/officeDocument/2006/relationships/image" Target="../media/image183.png"/><Relationship Id="rId1" Type="http://schemas.openxmlformats.org/officeDocument/2006/relationships/slideLayout" Target="../slideLayouts/slideLayout48.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png"/><Relationship Id="rId15" Type="http://schemas.openxmlformats.org/officeDocument/2006/relationships/image" Target="../media/image196.png"/><Relationship Id="rId10" Type="http://schemas.openxmlformats.org/officeDocument/2006/relationships/image" Target="../media/image191.sv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28.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02.xml"/><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3.xml"/><Relationship Id="rId1" Type="http://schemas.openxmlformats.org/officeDocument/2006/relationships/slideLayout" Target="../slideLayouts/slideLayout36.xml"/><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67.xml"/><Relationship Id="rId5" Type="http://schemas.openxmlformats.org/officeDocument/2006/relationships/image" Target="../media/image179.svg"/><Relationship Id="rId4" Type="http://schemas.openxmlformats.org/officeDocument/2006/relationships/image" Target="../media/image17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6.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66.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image" Target="../media/image67.png"/><Relationship Id="rId16" Type="http://schemas.openxmlformats.org/officeDocument/2006/relationships/image" Target="../media/image81.jpg"/><Relationship Id="rId1" Type="http://schemas.openxmlformats.org/officeDocument/2006/relationships/slideLayout" Target="../slideLayouts/slideLayout69.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jp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jp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9.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 based data)</a:t>
            </a:r>
            <a:endParaRPr lang="en-US" sz="1800" dirty="0">
              <a:ln w="3175">
                <a:noFill/>
              </a:ln>
              <a:cs typeface="Segoe UI Semibold"/>
            </a:endParaRP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most direct way to create a custom connector is to use the Log Analytics agent. </a:t>
            </a:r>
          </a:p>
          <a:p>
            <a:pPr>
              <a:lnSpc>
                <a:spcPct val="100000"/>
              </a:lnSpc>
              <a:spcAft>
                <a:spcPts val="1000"/>
              </a:spcAft>
            </a:pPr>
            <a:endParaRPr lang="en-US" sz="1800" dirty="0"/>
          </a:p>
          <a:p>
            <a:pPr>
              <a:lnSpc>
                <a:spcPct val="100000"/>
              </a:lnSpc>
              <a:spcAft>
                <a:spcPts val="1000"/>
              </a:spcAft>
            </a:pPr>
            <a:r>
              <a:rPr lang="en-US" sz="1800" dirty="0"/>
              <a:t>The Log Analytics agent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endParaRPr lang="en-US" sz="1800" dirty="0"/>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513" y="3712805"/>
            <a:ext cx="3692692" cy="2318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29" y="3677436"/>
            <a:ext cx="4435690" cy="238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757" y="1792769"/>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an Azure Sentinel instance.</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Logstash engine is comprised of three components:</a:t>
            </a:r>
          </a:p>
          <a:p>
            <a:pPr>
              <a:lnSpc>
                <a:spcPct val="100000"/>
              </a:lnSpc>
              <a:spcAft>
                <a:spcPts val="1000"/>
              </a:spcAft>
            </a:pPr>
            <a:r>
              <a:rPr lang="en-US" sz="1800" dirty="0"/>
              <a:t>Input plugins: Customized collection of data from various sources.</a:t>
            </a:r>
          </a:p>
          <a:p>
            <a:pPr>
              <a:lnSpc>
                <a:spcPct val="100000"/>
              </a:lnSpc>
              <a:spcAft>
                <a:spcPts val="1000"/>
              </a:spcAft>
            </a:pPr>
            <a:r>
              <a:rPr lang="en-US" sz="1800" dirty="0"/>
              <a:t>Filter plugins: Manipulation and normalization of data according to specified criteria.</a:t>
            </a:r>
          </a:p>
          <a:p>
            <a:pPr>
              <a:lnSpc>
                <a:spcPct val="100000"/>
              </a:lnSpc>
              <a:spcAft>
                <a:spcPts val="1000"/>
              </a:spcAft>
            </a:pPr>
            <a:r>
              <a:rPr lang="en-US" sz="1800" dirty="0"/>
              <a:t>Output plugins: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15" y="2899610"/>
            <a:ext cx="5840036" cy="312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Sentinel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and configure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Sentinel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TODO</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064611" cy="502447"/>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endParaRPr lang="en-US" sz="1800" dirty="0"/>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endParaRPr lang="en-US" sz="1800" dirty="0"/>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06" y="1088858"/>
            <a:ext cx="4254678" cy="284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09788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806432" cy="502447"/>
          </a:xfrm>
        </p:spPr>
        <p:txBody>
          <a:bodyPr/>
          <a:lstStyle/>
          <a:p>
            <a:pPr>
              <a:lnSpc>
                <a:spcPct val="100000"/>
              </a:lnSpc>
              <a:spcAft>
                <a:spcPts val="1000"/>
              </a:spcAft>
            </a:pPr>
            <a:r>
              <a:rPr lang="en-US" sz="1800" b="1" dirty="0"/>
              <a:t>Query Time</a:t>
            </a:r>
            <a:r>
              <a:rPr lang="en-US" sz="1800" dirty="0"/>
              <a:t> :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b="1" dirty="0"/>
              <a:t>Ingest Time</a:t>
            </a:r>
            <a:r>
              <a:rPr lang="en-US" sz="1800" dirty="0"/>
              <a:t> :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a:lnSpc>
                <a:spcPct val="100000"/>
              </a:lnSpc>
              <a:spcAft>
                <a:spcPts val="1000"/>
              </a:spcAft>
            </a:pPr>
            <a:r>
              <a:rPr lang="en-US" sz="1800" dirty="0"/>
              <a:t>If you've used Logstash, use the Grok filter plugin to parse your data.</a:t>
            </a:r>
          </a:p>
          <a:p>
            <a:pPr>
              <a:lnSpc>
                <a:spcPct val="100000"/>
              </a:lnSpc>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036275365"/>
              </p:ext>
            </p:extLst>
          </p:nvPr>
        </p:nvGraphicFramePr>
        <p:xfrm>
          <a:off x="1355354" y="942913"/>
          <a:ext cx="5086582" cy="5476424"/>
        </p:xfrm>
        <a:graphic>
          <a:graphicData uri="http://schemas.openxmlformats.org/drawingml/2006/table">
            <a:tbl>
              <a:tblPr firstRow="1" bandRow="1"/>
              <a:tblGrid>
                <a:gridCol w="303537">
                  <a:extLst>
                    <a:ext uri="{9D8B030D-6E8A-4147-A177-3AD203B41FA5}">
                      <a16:colId xmlns:a16="http://schemas.microsoft.com/office/drawing/2014/main" val="2909524990"/>
                    </a:ext>
                  </a:extLst>
                </a:gridCol>
                <a:gridCol w="1088760">
                  <a:extLst>
                    <a:ext uri="{9D8B030D-6E8A-4147-A177-3AD203B41FA5}">
                      <a16:colId xmlns:a16="http://schemas.microsoft.com/office/drawing/2014/main" val="2309314199"/>
                    </a:ext>
                  </a:extLst>
                </a:gridCol>
                <a:gridCol w="2549636">
                  <a:extLst>
                    <a:ext uri="{9D8B030D-6E8A-4147-A177-3AD203B41FA5}">
                      <a16:colId xmlns:a16="http://schemas.microsoft.com/office/drawing/2014/main" val="4046901895"/>
                    </a:ext>
                  </a:extLst>
                </a:gridCol>
                <a:gridCol w="1144649">
                  <a:extLst>
                    <a:ext uri="{9D8B030D-6E8A-4147-A177-3AD203B41FA5}">
                      <a16:colId xmlns:a16="http://schemas.microsoft.com/office/drawing/2014/main" val="2926309358"/>
                    </a:ext>
                  </a:extLst>
                </a:gridCol>
              </a:tblGrid>
              <a:tr h="413087">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130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Defender + Azure Sentinel : Better Together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1995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cs typeface="Segoe UI" panose="020B0502040204020203" pitchFamily="34" charset="0"/>
                        </a:rPr>
                        <a:t>8:30-8:45</a:t>
                      </a:r>
                      <a:endParaRPr lang="en-US" sz="1100" dirty="0">
                        <a:solidFill>
                          <a:schemeClr val="tx1"/>
                        </a:solidFill>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1563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Log Analytics + Kusto Query Language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2687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Estimating Costs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5456">
                <a:tc vMerge="1">
                  <a:txBody>
                    <a:bodyPr/>
                    <a:lstStyle/>
                    <a:p>
                      <a:endParaRPr lang="en-US"/>
                    </a:p>
                  </a:txBody>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637444941"/>
                  </a:ext>
                </a:extLst>
              </a:tr>
              <a:tr h="389657">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97313">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99924">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:00-12:00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endParaRPr lang="en-US"/>
                    </a:p>
                  </a:txBody>
                  <a:tcPr/>
                </a:tc>
                <a:extLst>
                  <a:ext uri="{0D108BD9-81ED-4DB2-BD59-A6C34878D82A}">
                    <a16:rowId xmlns:a16="http://schemas.microsoft.com/office/drawing/2014/main" val="46406861"/>
                  </a:ext>
                </a:extLst>
              </a:tr>
              <a:tr h="41308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13087">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13087">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Security Operations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13087">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13087">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Azure Defender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Lookups</a:t>
            </a:r>
          </a:p>
        </p:txBody>
      </p:sp>
      <p:sp>
        <p:nvSpPr>
          <p:cNvPr id="6" name="Text Placeholder 5"/>
          <p:cNvSpPr>
            <a:spLocks noGrp="1"/>
          </p:cNvSpPr>
          <p:nvPr>
            <p:ph type="body" sz="quarter" idx="10"/>
          </p:nvPr>
        </p:nvSpPr>
        <p:spPr>
          <a:xfrm>
            <a:off x="586740" y="1435100"/>
            <a:ext cx="11018520" cy="3637791"/>
          </a:xfrm>
        </p:spPr>
        <p:txBody>
          <a:bodyPr/>
          <a:lstStyle/>
          <a:p>
            <a:pPr lvl="1"/>
            <a:r>
              <a:rPr lang="en-US" sz="2800" dirty="0">
                <a:latin typeface="Segoe UI Semilight" panose="020B0402040204020203" pitchFamily="34" charset="0"/>
                <a:cs typeface="Segoe UI Semilight" panose="020B0402040204020203" pitchFamily="34" charset="0"/>
              </a:rPr>
              <a:t>Log Analytics has various methods to perform lookups, enabling diverse sources for the lookup data and different ways to process it.</a:t>
            </a:r>
          </a:p>
          <a:p>
            <a:pPr lvl="1"/>
            <a:endParaRPr lang="en-US" dirty="0"/>
          </a:p>
          <a:p>
            <a:pPr lvl="1"/>
            <a:r>
              <a:rPr lang="en-US" dirty="0"/>
              <a:t>The </a:t>
            </a:r>
            <a:r>
              <a:rPr lang="en-US" b="1" dirty="0" err="1"/>
              <a:t>externaldata</a:t>
            </a:r>
            <a:r>
              <a:rPr lang="en-US" dirty="0"/>
              <a:t> KQL function, which enables referencing an Azure Storage file as a lookup table.</a:t>
            </a:r>
          </a:p>
          <a:p>
            <a:pPr lvl="1"/>
            <a:endParaRPr lang="en-US" dirty="0"/>
          </a:p>
          <a:p>
            <a:pPr lvl="1"/>
            <a:r>
              <a:rPr lang="en-US" dirty="0"/>
              <a:t>Custom tables, imported using a custom connector.</a:t>
            </a:r>
          </a:p>
          <a:p>
            <a:pPr lvl="1"/>
            <a:endParaRPr lang="en-US" dirty="0"/>
          </a:p>
          <a:p>
            <a:pPr lvl="1"/>
            <a:r>
              <a:rPr lang="en-US" dirty="0"/>
              <a:t>A KQL function utilizing the </a:t>
            </a:r>
            <a:r>
              <a:rPr lang="en-US" b="1" dirty="0" err="1"/>
              <a:t>datatable</a:t>
            </a:r>
            <a:r>
              <a:rPr lang="en-US"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Sentinel Lookups</a:t>
            </a:r>
          </a:p>
        </p:txBody>
      </p:sp>
      <p:sp>
        <p:nvSpPr>
          <p:cNvPr id="6" name="Text Placeholder 5"/>
          <p:cNvSpPr>
            <a:spLocks noGrp="1"/>
          </p:cNvSpPr>
          <p:nvPr>
            <p:ph type="body" sz="quarter" idx="10"/>
          </p:nvPr>
        </p:nvSpPr>
        <p:spPr>
          <a:xfrm>
            <a:off x="586740" y="1435100"/>
            <a:ext cx="11018520" cy="1895904"/>
          </a:xfrm>
        </p:spPr>
        <p:txBody>
          <a:bodyPr/>
          <a:lstStyle/>
          <a:p>
            <a:pPr lvl="1"/>
            <a:r>
              <a:rPr lang="en-US" sz="2800" dirty="0">
                <a:latin typeface="Segoe UI Semilight" panose="020B0402040204020203" pitchFamily="34" charset="0"/>
                <a:cs typeface="Segoe UI Semilight" panose="020B0402040204020203" pitchFamily="34" charset="0"/>
              </a:rPr>
              <a:t>In addition to the Log Analytics methods, Azure Sentinel provides </a:t>
            </a:r>
            <a:r>
              <a:rPr lang="en-US" sz="2800" b="1" dirty="0">
                <a:latin typeface="Segoe UI Semilight" panose="020B0402040204020203" pitchFamily="34" charset="0"/>
                <a:cs typeface="Segoe UI Semilight" panose="020B0402040204020203" pitchFamily="34" charset="0"/>
              </a:rPr>
              <a:t>Watchlists</a:t>
            </a:r>
          </a:p>
          <a:p>
            <a:pPr lvl="1"/>
            <a:endParaRPr lang="en-US" sz="2800" b="1" dirty="0">
              <a:latin typeface="Segoe UI Semilight" panose="020B0402040204020203" pitchFamily="34" charset="0"/>
              <a:cs typeface="Segoe UI Semilight" panose="020B0402040204020203" pitchFamily="34" charset="0"/>
            </a:endParaRPr>
          </a:p>
          <a:p>
            <a:pPr lvl="1"/>
            <a:r>
              <a:rPr lang="en-US" sz="2800" b="1" dirty="0">
                <a:latin typeface="Segoe UI Semilight" panose="020B0402040204020203" pitchFamily="34" charset="0"/>
                <a:cs typeface="Segoe UI Semilight" panose="020B0402040204020203" pitchFamily="34" charset="0"/>
              </a:rPr>
              <a:t>Watchlists</a:t>
            </a:r>
            <a:r>
              <a:rPr lang="en-US" sz="2800" dirty="0">
                <a:latin typeface="Segoe UI Semilight" panose="020B0402040204020203" pitchFamily="34" charset="0"/>
                <a:cs typeface="Segoe UI Semilight" panose="020B0402040204020203" pitchFamily="34" charset="0"/>
              </a:rPr>
              <a:t> are CSV files uploaded to create lookup tables</a:t>
            </a:r>
            <a:endParaRPr lang="en-US"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a:br>
            <a:r>
              <a:rPr lang="en-US">
                <a:solidFill>
                  <a:srgbClr val="737373"/>
                </a:solidFill>
              </a:rPr>
              <a:t>TODO</a:t>
            </a:r>
            <a:endParaRPr lang="en-US" dirty="0">
              <a:solidFill>
                <a:srgbClr val="737373"/>
              </a:solidFill>
            </a:endParaRP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130842"/>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Azure Defender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Azure Defender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085929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8494</TotalTime>
  <Words>11518</Words>
  <Application>Microsoft Office PowerPoint</Application>
  <PresentationFormat>Widescreen</PresentationFormat>
  <Paragraphs>1278</Paragraphs>
  <Slides>132</Slides>
  <Notes>103</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132</vt:i4>
      </vt:variant>
    </vt:vector>
  </HeadingPairs>
  <TitlesOfParts>
    <vt:vector size="152" baseType="lpstr">
      <vt:lpstr>Arial</vt:lpstr>
      <vt:lpstr>Avenir Next LT Pro</vt:lpstr>
      <vt:lpstr>Avenir Next LT Pro Light</vt:lpstr>
      <vt:lpstr>Calibri</vt:lpstr>
      <vt:lpstr>Consolas</vt:lpstr>
      <vt:lpstr>Crimson Pro</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Defender + Azure Sentinel Better Together!</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Solutions</vt:lpstr>
      <vt:lpstr>Types of Solutions</vt:lpstr>
      <vt:lpstr>Solution Targeting</vt:lpstr>
      <vt:lpstr>Solutions + Cost</vt:lpstr>
      <vt:lpstr>30, 90 days, oh my.</vt:lpstr>
      <vt:lpstr>Retention</vt:lpstr>
      <vt:lpstr>Export</vt:lpstr>
      <vt:lpstr>Export – Targets</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Breakout Activity:  Log Analytics Estimating</vt:lpstr>
      <vt:lpstr>Build Hands-on Lab:  TODO</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Breakout Activity:  Log Analytics + Azure Automation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PowerPoint Presentation</vt:lpstr>
      <vt:lpstr>PowerPoint Presentation</vt:lpstr>
      <vt:lpstr>Better together!</vt:lpstr>
      <vt:lpstr>Azure Defender + Azure Sentinel</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Breakout Activity:  Azure Sentinel Considerations </vt:lpstr>
      <vt:lpstr>Build Hands-on Lab:  Azure Sentinel Part 2</vt:lpstr>
      <vt:lpstr>PowerPoint Presentation</vt:lpstr>
      <vt:lpstr>PowerPoint Presentation</vt:lpstr>
      <vt:lpstr>Full Group Activity:  Azure Sentinel</vt:lpstr>
      <vt:lpstr>Mentimeter Poll</vt:lpstr>
      <vt:lpstr>Hands-On Build Activity:  Azure Sentinel Part 2</vt:lpstr>
      <vt:lpstr>Lab: individual lab exercise</vt:lpstr>
      <vt:lpstr>Build Hands-on Lab:  TODO</vt:lpstr>
      <vt:lpstr>Full Group Activity:  Azure Defender</vt:lpstr>
      <vt:lpstr>Mentimeter Poll</vt:lpstr>
      <vt:lpstr>Question…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587</cp:revision>
  <dcterms:created xsi:type="dcterms:W3CDTF">2020-05-01T23:34:12Z</dcterms:created>
  <dcterms:modified xsi:type="dcterms:W3CDTF">2021-06-24T15:27:54Z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